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73" r:id="rId1"/>
  </p:sldMasterIdLst>
  <p:notesMasterIdLst>
    <p:notesMasterId r:id="rId7"/>
  </p:notesMasterIdLst>
  <p:handoutMasterIdLst>
    <p:handoutMasterId r:id="rId8"/>
  </p:handoutMasterIdLst>
  <p:sldIdLst>
    <p:sldId id="256" r:id="rId2"/>
    <p:sldId id="274" r:id="rId3"/>
    <p:sldId id="275" r:id="rId4"/>
    <p:sldId id="276" r:id="rId5"/>
    <p:sldId id="277" r:id="rId6"/>
  </p:sldIdLst>
  <p:sldSz cx="10080625" cy="7559675"/>
  <p:notesSz cx="6797675" cy="9926638"/>
  <p:custDataLst>
    <p:tags r:id="rId9"/>
  </p:custDataLst>
  <p:defaultTextStyle>
    <a:defPPr>
      <a:defRPr lang="en-GB"/>
    </a:defPPr>
    <a:lvl1pPr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741363" indent="-28416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11414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5986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20558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9873B"/>
    <a:srgbClr val="0099FF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2" d="100"/>
          <a:sy n="62" d="100"/>
        </p:scale>
        <p:origin x="-1392" y="-72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53DB163-436B-4F7C-9491-CD28491B1DB4}" type="datetimeFigureOut">
              <a:rPr lang="ru-RU"/>
              <a:pPr>
                <a:defRPr/>
              </a:pPr>
              <a:t>30.01.2017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83786" tIns="41893" rIns="83786" bIns="41893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2CE531F3-2B56-4930-87C1-B336FC8111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704182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lIns="83786" tIns="41893" rIns="83786" bIns="41893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512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70000" y="835025"/>
            <a:ext cx="4256088" cy="319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4099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47700" y="4344988"/>
            <a:ext cx="5500688" cy="4676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798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11574" eaLnBrk="1" hangingPunct="0">
              <a:lnSpc>
                <a:spcPct val="95000"/>
              </a:lnSpc>
              <a:buClrTx/>
              <a:buSzPct val="100000"/>
              <a:buFontTx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46513" y="0"/>
            <a:ext cx="2947987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11574" eaLnBrk="1" hangingPunct="0">
              <a:lnSpc>
                <a:spcPct val="95000"/>
              </a:lnSpc>
              <a:buClrTx/>
              <a:buSzPct val="100000"/>
              <a:buFontTx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947988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11574" eaLnBrk="1" hangingPunct="0">
              <a:lnSpc>
                <a:spcPct val="95000"/>
              </a:lnSpc>
              <a:buClrTx/>
              <a:buSzPct val="100000"/>
              <a:buFontTx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46513" y="9429750"/>
            <a:ext cx="2947987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661988" algn="l"/>
                <a:tab pos="1325563" algn="l"/>
                <a:tab pos="1989138" algn="l"/>
                <a:tab pos="2652713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0FFAD93B-5B09-47CC-83C7-A099AF31F1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06375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5526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32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37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42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191B3DAE-BA37-497C-875B-38A687EBF84F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81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835025"/>
            <a:ext cx="4259263" cy="31956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6" name="Text Box 2"/>
          <p:cNvSpPr txBox="1">
            <a:spLocks noChangeArrowheads="1"/>
          </p:cNvSpPr>
          <p:nvPr/>
        </p:nvSpPr>
        <p:spPr bwMode="auto">
          <a:xfrm>
            <a:off x="647700" y="4344988"/>
            <a:ext cx="5503863" cy="4679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3786" tIns="41893" rIns="83786" bIns="41893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sz="16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4262563"/>
            <a:ext cx="10080625" cy="3297112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10080625" cy="426256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924175"/>
            <a:ext cx="10080625" cy="251936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763924"/>
            <a:ext cx="10080625" cy="562775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757" y="5569496"/>
            <a:ext cx="6214412" cy="972373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327" y="3452770"/>
            <a:ext cx="7910326" cy="1976635"/>
          </a:xfrm>
          <a:effectLst/>
        </p:spPr>
        <p:txBody>
          <a:bodyPr/>
          <a:lstStyle>
            <a:lvl1pPr marL="705560" indent="-503972" algn="l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23FBC-EE46-4256-8CAB-A37CF71853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0130" y="806364"/>
            <a:ext cx="7056438" cy="383023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2F7B2-12BB-46CC-8510-D6D5927C390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71938" y="415041"/>
            <a:ext cx="2268141" cy="577429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4604" y="806365"/>
            <a:ext cx="5323954" cy="539553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B5841-698B-440B-BA3F-0AB43141313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287338"/>
            <a:ext cx="9069388" cy="8604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EEC44-AC8F-4594-A73E-C9557F16A71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60078" y="806366"/>
            <a:ext cx="7056438" cy="383023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218CA45C-778E-4741-95D2-4FEB8148CAA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4262563"/>
            <a:ext cx="10080625" cy="3297112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10080625" cy="426256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924175"/>
            <a:ext cx="10080625" cy="251936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763924"/>
            <a:ext cx="10080625" cy="562775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1456" y="2394942"/>
            <a:ext cx="6577835" cy="2671290"/>
          </a:xfrm>
          <a:effectLst/>
        </p:spPr>
        <p:txBody>
          <a:bodyPr anchor="b"/>
          <a:lstStyle>
            <a:lvl1pPr algn="r">
              <a:defRPr sz="51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9597" y="5078928"/>
            <a:ext cx="6582055" cy="920940"/>
          </a:xfrm>
        </p:spPr>
        <p:txBody>
          <a:bodyPr/>
          <a:lstStyle>
            <a:lvl1pPr marL="0" indent="0" algn="r">
              <a:buNone/>
              <a:defRPr sz="2200">
                <a:solidFill>
                  <a:schemeClr val="tx2"/>
                </a:solidFill>
              </a:defRPr>
            </a:lvl1pPr>
            <a:lvl2pPr marL="50397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8DA78-62E7-447C-891C-5E5331B54BB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60077" y="806364"/>
            <a:ext cx="3689509" cy="383023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20957" y="806366"/>
            <a:ext cx="3689509" cy="383023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AA830022-E7EF-4EED-8F77-6ADD8042D17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078" y="806365"/>
            <a:ext cx="3689509" cy="705219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6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4902" y="1543601"/>
            <a:ext cx="3689509" cy="302387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3328" y="806365"/>
            <a:ext cx="3689509" cy="705219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6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7" y="1542174"/>
            <a:ext cx="3689509" cy="302387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7A62C-FF26-4821-B9E9-E6850B3B3EF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BEC1C-F4B2-4F5A-AE39-A37F6731536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1D003-EA02-48D3-BED0-656A3E1EC2F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045" y="2435896"/>
            <a:ext cx="4008531" cy="1387255"/>
          </a:xfrm>
          <a:effectLst/>
        </p:spPr>
        <p:txBody>
          <a:bodyPr anchor="b"/>
          <a:lstStyle>
            <a:lvl1pPr marL="251986" indent="-251986" algn="l">
              <a:defRPr sz="31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4032" y="806366"/>
            <a:ext cx="4428557" cy="5395533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5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5956" y="3855679"/>
            <a:ext cx="3735762" cy="2358422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818AA-3C22-4D24-9606-C1827BBBC17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262563"/>
            <a:ext cx="10080625" cy="3297112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10080625" cy="426256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924175"/>
            <a:ext cx="10080625" cy="251936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763924"/>
            <a:ext cx="10080625" cy="562775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3570" y="1259946"/>
            <a:ext cx="4536281" cy="3447827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2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7810" y="1113874"/>
            <a:ext cx="4072504" cy="2384329"/>
          </a:xfrm>
        </p:spPr>
        <p:txBody>
          <a:bodyPr anchor="b"/>
          <a:lstStyle>
            <a:lvl1pPr marL="201589" indent="-201589">
              <a:buFont typeface="Georgia" pitchFamily="18" charset="0"/>
              <a:buChar char="*"/>
              <a:defRPr sz="18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763" y="4921197"/>
            <a:ext cx="7037407" cy="1259946"/>
          </a:xfrm>
        </p:spPr>
        <p:txBody>
          <a:bodyPr anchor="b"/>
          <a:lstStyle>
            <a:lvl1pPr algn="l">
              <a:defRPr sz="51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F95EE-6FFB-4955-875D-89C63D1A394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27758"/>
            <a:ext cx="10080625" cy="193191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080625" cy="562775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4154488"/>
            <a:ext cx="10080625" cy="251936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763924"/>
            <a:ext cx="10080625" cy="562775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defTabSz="449170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76438" y="4819650"/>
            <a:ext cx="7180262" cy="1260475"/>
          </a:xfrm>
          <a:prstGeom prst="rect">
            <a:avLst/>
          </a:prstGeom>
          <a:effectLst/>
        </p:spPr>
        <p:txBody>
          <a:bodyPr vert="horz" lIns="100794" tIns="50397" rIns="100794" bIns="50397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60475" y="806450"/>
            <a:ext cx="7056438" cy="383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4025" y="6804025"/>
            <a:ext cx="2773363" cy="401638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r" defTabSz="449170" eaLnBrk="1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3238" y="6804025"/>
            <a:ext cx="3697287" cy="401638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l" defTabSz="449170" eaLnBrk="1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00525" y="6804025"/>
            <a:ext cx="2016125" cy="401638"/>
          </a:xfrm>
          <a:prstGeom prst="rect">
            <a:avLst/>
          </a:prstGeom>
        </p:spPr>
        <p:txBody>
          <a:bodyPr vert="horz" wrap="square" lIns="100794" tIns="50397" rIns="100794" bIns="50397" numCol="1" anchor="ctr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300" b="1">
                <a:solidFill>
                  <a:srgbClr val="7F7F7F"/>
                </a:solidFill>
              </a:defRPr>
            </a:lvl1pPr>
          </a:lstStyle>
          <a:p>
            <a:fld id="{378AD2DD-89DD-4A52-8A4E-294BDCF48DD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4" r:id="rId1"/>
    <p:sldLayoutId id="2147484725" r:id="rId2"/>
    <p:sldLayoutId id="2147484735" r:id="rId3"/>
    <p:sldLayoutId id="2147484726" r:id="rId4"/>
    <p:sldLayoutId id="2147484727" r:id="rId5"/>
    <p:sldLayoutId id="2147484728" r:id="rId6"/>
    <p:sldLayoutId id="2147484729" r:id="rId7"/>
    <p:sldLayoutId id="2147484730" r:id="rId8"/>
    <p:sldLayoutId id="2147484736" r:id="rId9"/>
    <p:sldLayoutId id="2147484731" r:id="rId10"/>
    <p:sldLayoutId id="2147484732" r:id="rId11"/>
    <p:sldLayoutId id="2147484733" r:id="rId12"/>
  </p:sldLayoutIdLst>
  <p:timing>
    <p:tnLst>
      <p:par>
        <p:cTn id="1" dur="indefinite" restart="never" nodeType="tmRoot"/>
      </p:par>
    </p:tnLst>
  </p:timing>
  <p:txStyles>
    <p:titleStyle>
      <a:lvl1pPr marL="352425" indent="-352425" algn="r" defTabSz="1006475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51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52425" indent="-352425" algn="r" defTabSz="1006475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5100" b="1">
          <a:solidFill>
            <a:schemeClr val="tx1"/>
          </a:solidFill>
          <a:latin typeface="Trebuchet MS" pitchFamily="34" charset="0"/>
        </a:defRPr>
      </a:lvl2pPr>
      <a:lvl3pPr marL="352425" indent="-352425" algn="r" defTabSz="1006475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5100" b="1">
          <a:solidFill>
            <a:schemeClr val="tx1"/>
          </a:solidFill>
          <a:latin typeface="Trebuchet MS" pitchFamily="34" charset="0"/>
        </a:defRPr>
      </a:lvl3pPr>
      <a:lvl4pPr marL="352425" indent="-352425" algn="r" defTabSz="1006475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5100" b="1">
          <a:solidFill>
            <a:schemeClr val="tx1"/>
          </a:solidFill>
          <a:latin typeface="Trebuchet MS" pitchFamily="34" charset="0"/>
        </a:defRPr>
      </a:lvl4pPr>
      <a:lvl5pPr marL="352425" indent="-352425" algn="r" defTabSz="1006475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51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0825" indent="-200025" algn="l" defTabSz="1006475" rtl="0" eaLnBrk="0" fontAlgn="base" hangingPunct="0">
        <a:spcBef>
          <a:spcPct val="20000"/>
        </a:spcBef>
        <a:spcAft>
          <a:spcPts val="325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1pPr>
      <a:lvl2pPr marL="603250" indent="-200025" algn="l" defTabSz="1006475" rtl="0" eaLnBrk="0" fontAlgn="base" hangingPunct="0">
        <a:spcBef>
          <a:spcPct val="20000"/>
        </a:spcBef>
        <a:spcAft>
          <a:spcPts val="325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2pPr>
      <a:lvl3pPr marL="906463" indent="-200025" algn="l" defTabSz="1006475" rtl="0" eaLnBrk="0" fontAlgn="base" hangingPunct="0">
        <a:spcBef>
          <a:spcPct val="20000"/>
        </a:spcBef>
        <a:spcAft>
          <a:spcPts val="325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3pPr>
      <a:lvl4pPr marL="1208088" indent="-200025" algn="l" defTabSz="1006475" rtl="0" eaLnBrk="0" fontAlgn="base" hangingPunct="0">
        <a:spcBef>
          <a:spcPct val="20000"/>
        </a:spcBef>
        <a:spcAft>
          <a:spcPts val="325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4pPr>
      <a:lvl5pPr marL="1531938" indent="-200025" algn="l" defTabSz="1006475" rtl="0" eaLnBrk="0" fontAlgn="base" hangingPunct="0">
        <a:spcBef>
          <a:spcPct val="20000"/>
        </a:spcBef>
        <a:spcAft>
          <a:spcPts val="325"/>
        </a:spcAft>
        <a:buClr>
          <a:srgbClr val="C3260C"/>
        </a:buClr>
        <a:buSzPct val="130000"/>
        <a:buFont typeface="Georgia" pitchFamily="18" charset="0"/>
        <a:buChar char="*"/>
        <a:defRPr sz="1500" kern="1200">
          <a:solidFill>
            <a:srgbClr val="404040"/>
          </a:solidFill>
          <a:latin typeface="+mn-lt"/>
          <a:ea typeface="+mn-ea"/>
          <a:cs typeface="+mn-cs"/>
        </a:defRPr>
      </a:lvl5pPr>
      <a:lvl6pPr marL="1834456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67078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19858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52479" indent="-201589" algn="l" defTabSz="1007943" rtl="0" eaLnBrk="1" latinLnBrk="0" hangingPunct="1">
        <a:spcBef>
          <a:spcPct val="20000"/>
        </a:spcBef>
        <a:spcAft>
          <a:spcPts val="331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431800"/>
            <a:ext cx="9359900" cy="611188"/>
          </a:xfrm>
        </p:spPr>
        <p:txBody>
          <a:bodyPr wrap="square" tIns="19436" numCol="1" compatLnSpc="1">
            <a:prstTxWarp prst="textNoShape">
              <a:avLst/>
            </a:prstTxWarp>
          </a:bodyPr>
          <a:lstStyle/>
          <a:p>
            <a:pPr marL="0" indent="0" algn="ctr">
              <a:buFont typeface="Georgia" pitchFamily="18" charset="0"/>
              <a:buNone/>
            </a:pPr>
            <a:r>
              <a:rPr lang="ru-RU" altLang="ru-RU" sz="1600" b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Независимая оценка качества подготовки обучающихся</a:t>
            </a:r>
            <a:br>
              <a:rPr lang="ru-RU" altLang="ru-RU" sz="1600" b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ГАУ ДПО РК «Карельский институт развития образования»</a:t>
            </a:r>
            <a:r>
              <a:rPr lang="ru-RU" altLang="ru-RU" sz="1600" b="0" smtClean="0">
                <a:solidFill>
                  <a:schemeClr val="tx1"/>
                </a:solidFill>
                <a:effectLst/>
              </a:rPr>
              <a:t/>
            </a:r>
            <a:br>
              <a:rPr lang="ru-RU" altLang="ru-RU" sz="1600" b="0" smtClean="0">
                <a:solidFill>
                  <a:schemeClr val="tx1"/>
                </a:solidFill>
                <a:effectLst/>
              </a:rPr>
            </a:br>
            <a:endParaRPr lang="ru-RU" altLang="ru-RU" sz="1600" b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1259557"/>
            <a:ext cx="8929688" cy="5760368"/>
          </a:xfrm>
        </p:spPr>
        <p:txBody>
          <a:bodyPr tIns="24835" rtlCol="0" anchor="ctr">
            <a:normAutofit fontScale="92500" lnSpcReduction="10000"/>
          </a:bodyPr>
          <a:lstStyle/>
          <a:p>
            <a:pPr marL="50800" indent="0" algn="ctr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учреждение </a:t>
            </a:r>
          </a:p>
          <a:p>
            <a:pPr marL="50800" indent="0" algn="ctr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Петрозаводского городского округа «Детский сад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общеразвивающего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вида с приоритетным осуществлением деятельности по познавательно – речевому</a:t>
            </a:r>
          </a:p>
          <a:p>
            <a:pPr marL="50800" indent="0" algn="ctr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развитию детей № 34 «Радуга»</a:t>
            </a:r>
          </a:p>
          <a:p>
            <a:pPr marL="0" indent="0" algn="ctr" defTabSz="1007943" eaLnBrk="1" fontAlgn="auto" hangingPunct="1">
              <a:spcAft>
                <a:spcPct val="0"/>
              </a:spcAft>
              <a:buClrTx/>
              <a:buFont typeface="Georgia" pitchFamily="18" charset="0"/>
              <a:buNone/>
              <a:tabLst>
                <a:tab pos="0" algn="l"/>
                <a:tab pos="104753" algn="l"/>
                <a:tab pos="553923" algn="l"/>
                <a:tab pos="1003092" algn="l"/>
                <a:tab pos="1452263" algn="l"/>
                <a:tab pos="1901430" algn="l"/>
                <a:tab pos="2350601" algn="l"/>
                <a:tab pos="2799769" algn="l"/>
                <a:tab pos="3248939" algn="l"/>
                <a:tab pos="3698108" algn="l"/>
                <a:tab pos="4147278" algn="l"/>
                <a:tab pos="4596448" algn="l"/>
                <a:tab pos="5045617" algn="l"/>
                <a:tab pos="5494786" algn="l"/>
                <a:tab pos="5943955" algn="l"/>
                <a:tab pos="6393125" algn="l"/>
                <a:tab pos="6842294" algn="l"/>
                <a:tab pos="7291463" algn="l"/>
                <a:tab pos="7740633" algn="l"/>
                <a:tab pos="8189802" algn="l"/>
                <a:tab pos="8638971" algn="l"/>
                <a:tab pos="8684999" algn="l"/>
              </a:tabLst>
              <a:defRPr/>
            </a:pPr>
            <a:endParaRPr lang="ru-RU" altLang="ru-RU" sz="1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1007943" eaLnBrk="1" fontAlgn="auto" hangingPunct="1">
              <a:spcAft>
                <a:spcPct val="0"/>
              </a:spcAft>
              <a:buClrTx/>
              <a:buFont typeface="Georgia" pitchFamily="18" charset="0"/>
              <a:buNone/>
              <a:tabLst>
                <a:tab pos="0" algn="l"/>
                <a:tab pos="104753" algn="l"/>
                <a:tab pos="553923" algn="l"/>
                <a:tab pos="1003092" algn="l"/>
                <a:tab pos="1452263" algn="l"/>
                <a:tab pos="1901430" algn="l"/>
                <a:tab pos="2350601" algn="l"/>
                <a:tab pos="2799769" algn="l"/>
                <a:tab pos="3248939" algn="l"/>
                <a:tab pos="3698108" algn="l"/>
                <a:tab pos="4147278" algn="l"/>
                <a:tab pos="4596448" algn="l"/>
                <a:tab pos="5045617" algn="l"/>
                <a:tab pos="5494786" algn="l"/>
                <a:tab pos="5943955" algn="l"/>
                <a:tab pos="6393125" algn="l"/>
                <a:tab pos="6842294" algn="l"/>
                <a:tab pos="7291463" algn="l"/>
                <a:tab pos="7740633" algn="l"/>
                <a:tab pos="8189802" algn="l"/>
                <a:tab pos="8638971" algn="l"/>
                <a:tab pos="8684999" algn="l"/>
              </a:tabLst>
              <a:defRPr/>
            </a:pPr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Сроки проведения процедуры:  </a:t>
            </a:r>
            <a:r>
              <a:rPr lang="ru-RU" altLang="ru-RU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22 </a:t>
            </a:r>
            <a:r>
              <a:rPr lang="ru-RU" alt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декабря 2016 года — </a:t>
            </a:r>
            <a:r>
              <a:rPr lang="ru-RU" altLang="ru-RU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28 декабря 2016 </a:t>
            </a:r>
            <a:r>
              <a:rPr lang="ru-RU" alt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altLang="ru-RU" sz="1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1007943" eaLnBrk="1" fontAlgn="auto" hangingPunct="1">
              <a:spcAft>
                <a:spcPct val="0"/>
              </a:spcAft>
              <a:buClrTx/>
              <a:buFont typeface="Georgia" pitchFamily="18" charset="0"/>
              <a:buNone/>
              <a:tabLst>
                <a:tab pos="0" algn="l"/>
                <a:tab pos="104753" algn="l"/>
                <a:tab pos="553923" algn="l"/>
                <a:tab pos="1003092" algn="l"/>
                <a:tab pos="1452263" algn="l"/>
                <a:tab pos="1901430" algn="l"/>
                <a:tab pos="2350601" algn="l"/>
                <a:tab pos="2799769" algn="l"/>
                <a:tab pos="3248939" algn="l"/>
                <a:tab pos="3698108" algn="l"/>
                <a:tab pos="4147278" algn="l"/>
                <a:tab pos="4596448" algn="l"/>
                <a:tab pos="5045617" algn="l"/>
                <a:tab pos="5494786" algn="l"/>
                <a:tab pos="5943955" algn="l"/>
                <a:tab pos="6393125" algn="l"/>
                <a:tab pos="6842294" algn="l"/>
                <a:tab pos="7291463" algn="l"/>
                <a:tab pos="7740633" algn="l"/>
                <a:tab pos="8189802" algn="l"/>
                <a:tab pos="8638971" algn="l"/>
                <a:tab pos="8684999" algn="l"/>
              </a:tabLst>
              <a:defRPr/>
            </a:pPr>
            <a:endParaRPr lang="ru-RU" altLang="ru-RU" sz="1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defTabSz="1007943" eaLnBrk="1" fontAlgn="auto" hangingPunct="1">
              <a:spcBef>
                <a:spcPts val="0"/>
              </a:spcBef>
              <a:spcAft>
                <a:spcPct val="0"/>
              </a:spcAft>
              <a:buClrTx/>
              <a:buFont typeface="Georgia" pitchFamily="18" charset="0"/>
              <a:buNone/>
              <a:tabLst>
                <a:tab pos="0" algn="l"/>
                <a:tab pos="104753" algn="l"/>
                <a:tab pos="553923" algn="l"/>
                <a:tab pos="1003092" algn="l"/>
                <a:tab pos="1452263" algn="l"/>
                <a:tab pos="1901430" algn="l"/>
                <a:tab pos="2350601" algn="l"/>
                <a:tab pos="2799769" algn="l"/>
                <a:tab pos="3248939" algn="l"/>
                <a:tab pos="3698108" algn="l"/>
                <a:tab pos="4147278" algn="l"/>
                <a:tab pos="4596448" algn="l"/>
                <a:tab pos="5045617" algn="l"/>
                <a:tab pos="5494786" algn="l"/>
                <a:tab pos="5943955" algn="l"/>
                <a:tab pos="6393125" algn="l"/>
                <a:tab pos="6842294" algn="l"/>
                <a:tab pos="7291463" algn="l"/>
                <a:tab pos="7740633" algn="l"/>
                <a:tab pos="8189802" algn="l"/>
                <a:tab pos="8638971" algn="l"/>
                <a:tab pos="8684999" algn="l"/>
              </a:tabLst>
              <a:defRPr/>
            </a:pP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defTabSz="1007943" eaLnBrk="1" fontAlgn="auto" hangingPunct="1">
              <a:spcBef>
                <a:spcPts val="0"/>
              </a:spcBef>
              <a:spcAft>
                <a:spcPct val="0"/>
              </a:spcAft>
              <a:buClrTx/>
              <a:buFont typeface="Georgia" pitchFamily="18" charset="0"/>
              <a:buNone/>
              <a:tabLst>
                <a:tab pos="0" algn="l"/>
                <a:tab pos="104753" algn="l"/>
                <a:tab pos="553923" algn="l"/>
                <a:tab pos="1003092" algn="l"/>
                <a:tab pos="1452263" algn="l"/>
                <a:tab pos="1901430" algn="l"/>
                <a:tab pos="2350601" algn="l"/>
                <a:tab pos="2799769" algn="l"/>
                <a:tab pos="3248939" algn="l"/>
                <a:tab pos="3698108" algn="l"/>
                <a:tab pos="4147278" algn="l"/>
                <a:tab pos="4596448" algn="l"/>
                <a:tab pos="5045617" algn="l"/>
                <a:tab pos="5494786" algn="l"/>
                <a:tab pos="5943955" algn="l"/>
                <a:tab pos="6393125" algn="l"/>
                <a:tab pos="6842294" algn="l"/>
                <a:tab pos="7291463" algn="l"/>
                <a:tab pos="7740633" algn="l"/>
                <a:tab pos="8189802" algn="l"/>
                <a:tab pos="8638971" algn="l"/>
                <a:tab pos="8684999" algn="l"/>
              </a:tabLst>
              <a:defRPr/>
            </a:pPr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Эксперт-консультант:</a:t>
            </a:r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39873B"/>
                </a:solidFill>
                <a:latin typeface="Times New Roman" pitchFamily="18" charset="0"/>
                <a:cs typeface="Times New Roman" pitchFamily="18" charset="0"/>
              </a:rPr>
              <a:t>Антошко Елена Анатольевна, старший научный сотрудник Центра инноваций и экспертизы в образовании ГАУ ДПО РК «Карельский институт развития образования» </a:t>
            </a:r>
          </a:p>
          <a:p>
            <a:pPr marL="0" indent="0" algn="just" defTabSz="1007943" eaLnBrk="1" fontAlgn="auto" hangingPunct="1">
              <a:spcBef>
                <a:spcPts val="0"/>
              </a:spcBef>
              <a:spcAft>
                <a:spcPct val="0"/>
              </a:spcAft>
              <a:buClrTx/>
              <a:buFont typeface="Georgia" pitchFamily="18" charset="0"/>
              <a:buNone/>
              <a:tabLst>
                <a:tab pos="0" algn="l"/>
                <a:tab pos="104753" algn="l"/>
                <a:tab pos="553923" algn="l"/>
                <a:tab pos="1003092" algn="l"/>
                <a:tab pos="1452263" algn="l"/>
                <a:tab pos="1901430" algn="l"/>
                <a:tab pos="2350601" algn="l"/>
                <a:tab pos="2799769" algn="l"/>
                <a:tab pos="3248939" algn="l"/>
                <a:tab pos="3698108" algn="l"/>
                <a:tab pos="4147278" algn="l"/>
                <a:tab pos="4596448" algn="l"/>
                <a:tab pos="5045617" algn="l"/>
                <a:tab pos="5494786" algn="l"/>
                <a:tab pos="5943955" algn="l"/>
                <a:tab pos="6393125" algn="l"/>
                <a:tab pos="6842294" algn="l"/>
                <a:tab pos="7291463" algn="l"/>
                <a:tab pos="7740633" algn="l"/>
                <a:tab pos="8189802" algn="l"/>
                <a:tab pos="8638971" algn="l"/>
                <a:tab pos="8684999" algn="l"/>
              </a:tabLst>
              <a:defRPr/>
            </a:pPr>
            <a:endParaRPr lang="ru-RU" altLang="ru-RU" sz="1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Georgia" pitchFamily="18" charset="0"/>
              <a:buNone/>
              <a:defRPr/>
            </a:pPr>
            <a:r>
              <a:rPr lang="ru-RU" alt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Независимые эксперты качества: </a:t>
            </a:r>
            <a:r>
              <a:rPr lang="ru-RU" alt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50800" indent="0">
              <a:buNone/>
            </a:pPr>
            <a:r>
              <a:rPr lang="ru-RU" sz="1600" dirty="0" smtClean="0">
                <a:solidFill>
                  <a:srgbClr val="39873B"/>
                </a:solidFill>
                <a:latin typeface="Times New Roman" pitchFamily="18" charset="0"/>
                <a:cs typeface="Times New Roman" pitchFamily="18" charset="0"/>
              </a:rPr>
              <a:t>Гольд Галина Петровна, заместитель директора по методической работе ГАПОУ РК «Петрозаводский техникум городского хозяйства»</a:t>
            </a:r>
          </a:p>
          <a:p>
            <a:pPr marL="50800" indent="0">
              <a:buNone/>
            </a:pPr>
            <a:r>
              <a:rPr lang="ru-RU" sz="1600" dirty="0" smtClean="0">
                <a:solidFill>
                  <a:srgbClr val="39873B"/>
                </a:solidFill>
                <a:latin typeface="Times New Roman" pitchFamily="18" charset="0"/>
                <a:cs typeface="Times New Roman" pitchFamily="18" charset="0"/>
              </a:rPr>
              <a:t>Тютева Ольга Ивановна, заместитель директора по учебно-воспитательной работе МОУ Петрозаводского городского округа «Державинский лицей»</a:t>
            </a:r>
            <a:endParaRPr lang="ru-RU" altLang="ru-RU" sz="1600" dirty="0">
              <a:solidFill>
                <a:srgbClr val="39873B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defTabSz="1007943" eaLnBrk="1" fontAlgn="auto" hangingPunct="1">
              <a:spcBef>
                <a:spcPts val="0"/>
              </a:spcBef>
              <a:spcAft>
                <a:spcPct val="0"/>
              </a:spcAft>
              <a:buClrTx/>
              <a:buFont typeface="Georgia" pitchFamily="18" charset="0"/>
              <a:buNone/>
              <a:tabLst>
                <a:tab pos="0" algn="l"/>
                <a:tab pos="104753" algn="l"/>
                <a:tab pos="553923" algn="l"/>
                <a:tab pos="1003092" algn="l"/>
                <a:tab pos="1452263" algn="l"/>
                <a:tab pos="1901430" algn="l"/>
                <a:tab pos="2350601" algn="l"/>
                <a:tab pos="2799769" algn="l"/>
                <a:tab pos="3248939" algn="l"/>
                <a:tab pos="3698108" algn="l"/>
                <a:tab pos="4147278" algn="l"/>
                <a:tab pos="4596448" algn="l"/>
                <a:tab pos="5045617" algn="l"/>
                <a:tab pos="5494786" algn="l"/>
                <a:tab pos="5943955" algn="l"/>
                <a:tab pos="6393125" algn="l"/>
                <a:tab pos="6842294" algn="l"/>
                <a:tab pos="7291463" algn="l"/>
                <a:tab pos="7740633" algn="l"/>
                <a:tab pos="8189802" algn="l"/>
                <a:tab pos="8638971" algn="l"/>
                <a:tab pos="8684999" algn="l"/>
              </a:tabLst>
              <a:defRPr/>
            </a:pP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62464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107429"/>
            <a:ext cx="9069388" cy="540171"/>
          </a:xfrm>
        </p:spPr>
        <p:txBody>
          <a:bodyPr/>
          <a:lstStyle/>
          <a:p>
            <a:pPr marL="0" indent="0" algn="ctr">
              <a:buFont typeface="Georgia" pitchFamily="18" charset="0"/>
              <a:buNone/>
              <a:defRPr/>
            </a:pPr>
            <a:r>
              <a:rPr lang="ru-RU" alt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Независимая оценка качества </a:t>
            </a:r>
            <a:r>
              <a:rPr 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подготовки обучающихся</a:t>
            </a:r>
            <a:br>
              <a:rPr 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ГАУ ДПО РК «Карельский институт развития образования»</a:t>
            </a:r>
            <a:r>
              <a:rPr lang="ru-RU" sz="1600" b="0" dirty="0">
                <a:solidFill>
                  <a:schemeClr val="tx1"/>
                </a:solidFill>
                <a:effectLst/>
              </a:rPr>
              <a:t/>
            </a:r>
            <a:br>
              <a:rPr lang="ru-RU" sz="1600" b="0" dirty="0">
                <a:solidFill>
                  <a:schemeClr val="tx1"/>
                </a:solidFill>
                <a:effectLst/>
              </a:rPr>
            </a:br>
            <a:r>
              <a:rPr lang="ru-RU" sz="1900" b="0" dirty="0">
                <a:solidFill>
                  <a:srgbClr val="002060"/>
                </a:solidFill>
                <a:effectLst/>
              </a:rPr>
              <a:t/>
            </a:r>
            <a:br>
              <a:rPr lang="ru-RU" sz="1900" b="0" dirty="0">
                <a:solidFill>
                  <a:srgbClr val="002060"/>
                </a:solidFill>
                <a:effectLst/>
              </a:rPr>
            </a:br>
            <a:endParaRPr lang="ru-RU" sz="1900" b="0" dirty="0">
              <a:solidFill>
                <a:srgbClr val="002060"/>
              </a:solidFill>
            </a:endParaRP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287784" y="827509"/>
            <a:ext cx="9577064" cy="428627"/>
          </a:xfrm>
          <a:prstGeom prst="rect">
            <a:avLst/>
          </a:prstGeom>
          <a:effectLst/>
        </p:spPr>
        <p:txBody>
          <a:bodyPr lIns="100794" tIns="28074" rIns="100794" bIns="50397">
            <a:normAutofit fontScale="25000" lnSpcReduction="20000"/>
          </a:bodyPr>
          <a:lstStyle>
            <a:lvl1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>
                <a:solidFill>
                  <a:schemeClr val="tx1"/>
                </a:solidFill>
                <a:latin typeface="Trebuchet MS" pitchFamily="34" charset="0"/>
              </a:defRPr>
            </a:lvl2pPr>
            <a:lvl3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>
                <a:solidFill>
                  <a:schemeClr val="tx1"/>
                </a:solidFill>
                <a:latin typeface="Trebuchet MS" pitchFamily="34" charset="0"/>
              </a:defRPr>
            </a:lvl3pPr>
            <a:lvl4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>
                <a:solidFill>
                  <a:schemeClr val="tx1"/>
                </a:solidFill>
                <a:latin typeface="Trebuchet MS" pitchFamily="34" charset="0"/>
              </a:defRPr>
            </a:lvl4pPr>
            <a:lvl5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>
                <a:solidFill>
                  <a:schemeClr val="tx1"/>
                </a:solidFill>
                <a:latin typeface="Trebuchet MS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52780" indent="-352780" algn="ctr" defTabSz="1007943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anose="02040502050405020303" pitchFamily="18" charset="0"/>
              <a:buNone/>
              <a:defRPr/>
            </a:pPr>
            <a:r>
              <a:rPr lang="ru-RU" sz="8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Результаты независимой оценки качества подготовки </a:t>
            </a:r>
            <a:r>
              <a:rPr lang="ru-RU" sz="8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воспитанников</a:t>
            </a:r>
            <a:r>
              <a:rPr lang="ru-RU" sz="8400" b="0" dirty="0">
                <a:solidFill>
                  <a:srgbClr val="002060"/>
                </a:solidFill>
                <a:effectLst/>
              </a:rPr>
              <a:t/>
            </a:r>
            <a:br>
              <a:rPr lang="ru-RU" sz="8400" b="0" dirty="0">
                <a:solidFill>
                  <a:srgbClr val="002060"/>
                </a:solidFill>
                <a:effectLst/>
              </a:rPr>
            </a:br>
            <a:r>
              <a:rPr lang="ru-RU" sz="2000" dirty="0">
                <a:effectLst/>
              </a:rPr>
              <a:t/>
            </a:r>
            <a:br>
              <a:rPr lang="ru-RU" sz="2000" dirty="0">
                <a:effectLst/>
              </a:rPr>
            </a:br>
            <a:r>
              <a:rPr lang="ru-RU" sz="2800" dirty="0">
                <a:effectLst/>
              </a:rPr>
              <a:t> </a:t>
            </a:r>
            <a:br>
              <a:rPr lang="ru-RU" sz="2800" dirty="0">
                <a:effectLst/>
              </a:rPr>
            </a:br>
            <a:endParaRPr lang="ru-RU" alt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14599010"/>
              </p:ext>
            </p:extLst>
          </p:nvPr>
        </p:nvGraphicFramePr>
        <p:xfrm>
          <a:off x="0" y="1180944"/>
          <a:ext cx="10080872" cy="6415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938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08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52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22891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Критерий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i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Максимальное значение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i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Фактическое</a:t>
                      </a:r>
                      <a:r>
                        <a:rPr lang="ru-RU" sz="1200" i="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значение в баллах</a:t>
                      </a:r>
                      <a:endParaRPr lang="ru-RU" sz="12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i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i="0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 </a:t>
                      </a:r>
                      <a:r>
                        <a:rPr lang="ru-RU" sz="1200" i="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максимальному</a:t>
                      </a:r>
                      <a:endParaRPr lang="ru-RU" sz="1200" i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990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Качество условий, процессов, результатов подготовки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воспитанников  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соответствии с  образовательной программой </a:t>
                      </a:r>
                      <a:r>
                        <a:rPr lang="ru-RU" sz="1400" i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(по итогам экспертной оценки по общедоступной информации)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39873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89%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848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Качество условий, процессов, результатов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подготовки воспитанников 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соответствии с целевыми ориентирами развития личности, приобретение знаний, умений, навыков и формирования компетенций, в том числе: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39873B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41,0</a:t>
                      </a:r>
                      <a:endParaRPr lang="ru-RU" sz="1400" b="1" kern="1200" dirty="0">
                        <a:solidFill>
                          <a:srgbClr val="39873B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38,6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95%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069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2.1.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Условия, процессы, результаты подготовки в соответствии с целевыми ориентирами </a:t>
                      </a:r>
                      <a:r>
                        <a:rPr lang="ru-RU" sz="1200" i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(по итогам исследования общедоступной информации)</a:t>
                      </a:r>
                      <a:endParaRPr lang="ru-RU" sz="12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>
                          <a:solidFill>
                            <a:srgbClr val="39873B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15,0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13,8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92%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812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2.2.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Портфолио индивидуальных достижений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воспитанников  </a:t>
                      </a:r>
                      <a:r>
                        <a:rPr lang="ru-RU" sz="1100" i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(по итогам исследования портфолио)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39873B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6,0</a:t>
                      </a:r>
                      <a:endParaRPr lang="ru-RU" sz="1400" b="1" kern="1200" dirty="0">
                        <a:solidFill>
                          <a:srgbClr val="39873B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5,7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069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2.3.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Образовательные достижения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воспитанников 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основным направлениям  </a:t>
                      </a:r>
                      <a:r>
                        <a:rPr lang="ru-RU" sz="1400" i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(по итогам анкетирования)</a:t>
                      </a:r>
                      <a:endParaRPr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>
                          <a:solidFill>
                            <a:srgbClr val="39873B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,4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 b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426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2.4.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Вклад работников организации в образовательные достижения  воспитанников  (по итогам анкетного опроса)</a:t>
                      </a:r>
                      <a:endParaRPr lang="ru-RU" sz="14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>
                          <a:solidFill>
                            <a:srgbClr val="39873B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9,8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98%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9223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Критерий  III.   Качество условий, процессов, результатов подготовки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воспитанников 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соответствии с требованиями к развивающей образовательной среде </a:t>
                      </a:r>
                      <a:r>
                        <a:rPr lang="ru-RU" sz="1400" i="1" kern="12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(по итогам исследования общедоступной информации)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>
                          <a:solidFill>
                            <a:srgbClr val="39873B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2,6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87%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9032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Критерий </a:t>
                      </a:r>
                      <a:r>
                        <a:rPr lang="en-US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IV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 Качество условий, процессов, результатов подготовки воспитанников в соответствии с требованиями к психолого-педагогическому сопровождению  (по итогам исследования общедоступной информации)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39873B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83,0%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961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Общее/ среднее</a:t>
                      </a:r>
                      <a:r>
                        <a:rPr lang="ru-RU" sz="16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значение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ru-RU" sz="1400" b="1" kern="1200" dirty="0" smtClean="0">
                          <a:solidFill>
                            <a:srgbClr val="39873B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57,0</a:t>
                      </a:r>
                      <a:endParaRPr lang="ru-RU" sz="1400" b="1" kern="1200" dirty="0">
                        <a:solidFill>
                          <a:srgbClr val="39873B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52,6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92%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3" marR="91443" marT="45708" marB="45708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251445"/>
            <a:ext cx="9069388" cy="612179"/>
          </a:xfrm>
        </p:spPr>
        <p:txBody>
          <a:bodyPr/>
          <a:lstStyle/>
          <a:p>
            <a:pPr marL="0" indent="0" algn="ctr">
              <a:buFont typeface="Georgia" pitchFamily="18" charset="0"/>
              <a:buNone/>
              <a:defRPr/>
            </a:pPr>
            <a:r>
              <a:rPr lang="ru-RU" alt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Независимая оценка качества </a:t>
            </a:r>
            <a:r>
              <a:rPr 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подготовки обучающихся</a:t>
            </a:r>
            <a:br>
              <a:rPr 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ГАУ ДПО РК «Карельский институт развития образования»</a:t>
            </a:r>
            <a:r>
              <a:rPr lang="ru-RU" sz="1600" b="0" dirty="0">
                <a:solidFill>
                  <a:schemeClr val="tx1"/>
                </a:solidFill>
                <a:effectLst/>
              </a:rPr>
              <a:t/>
            </a:r>
            <a:br>
              <a:rPr lang="ru-RU" sz="1600" b="0" dirty="0">
                <a:solidFill>
                  <a:schemeClr val="tx1"/>
                </a:solidFill>
                <a:effectLst/>
              </a:rPr>
            </a:br>
            <a:endParaRPr lang="ru-RU" sz="1600" i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188" y="1258888"/>
            <a:ext cx="8853487" cy="415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2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высокие показатели качества подготовки обучающихся</a:t>
            </a:r>
            <a:endParaRPr lang="ru-RU" sz="2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31800" y="1763713"/>
          <a:ext cx="9069388" cy="5737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52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9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6962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Показатель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Максимальное значение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Результаты НОК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40892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Управление образовательной программой, его влияние на осуществление процессов подготовки и результатов образовательных достижений обучающихся 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39873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</a:p>
                    <a:p>
                      <a:pPr algn="ctr"/>
                      <a:r>
                        <a:rPr lang="ru-RU" sz="1700" b="1" dirty="0">
                          <a:solidFill>
                            <a:srgbClr val="39873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ru-RU" sz="17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7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11097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Основные содержательные направления развития личности, приобретение знаний, умений, навыков и формирования компетенций для достижения ожидаемых результатов освоения образовательной программы: 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художественно-эстетическое  </a:t>
                      </a:r>
                      <a:r>
                        <a:rPr lang="ru-RU" sz="20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39873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</a:p>
                    <a:p>
                      <a:pPr algn="ctr"/>
                      <a:r>
                        <a:rPr lang="ru-RU" sz="1700" b="1" dirty="0">
                          <a:solidFill>
                            <a:srgbClr val="39873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14,5</a:t>
                      </a:r>
                      <a:endParaRPr lang="ru-RU" sz="17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7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5611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Качество условий, процессов, результатов подготовки воспитанников в соответствии с требованиями к психолого-педагогическому сопровождению </a:t>
                      </a:r>
                      <a:endParaRPr lang="ru-RU" sz="2000" kern="1200" dirty="0">
                        <a:solidFill>
                          <a:srgbClr val="00206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>
                          <a:solidFill>
                            <a:srgbClr val="39873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  <a:p>
                      <a:pPr algn="ctr"/>
                      <a:r>
                        <a:rPr lang="ru-RU" sz="1700" b="1" dirty="0">
                          <a:solidFill>
                            <a:srgbClr val="39873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T="45704" marB="45704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179437"/>
            <a:ext cx="9069388" cy="612179"/>
          </a:xfrm>
        </p:spPr>
        <p:txBody>
          <a:bodyPr/>
          <a:lstStyle/>
          <a:p>
            <a:pPr marL="0" indent="0" algn="ctr">
              <a:buFont typeface="Georgia" pitchFamily="18" charset="0"/>
              <a:buNone/>
              <a:defRPr/>
            </a:pPr>
            <a:r>
              <a:rPr lang="ru-RU" alt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Независимая оценка качества </a:t>
            </a:r>
            <a:r>
              <a:rPr 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подготовки обучающихся</a:t>
            </a:r>
            <a:br>
              <a:rPr 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ГАУ ДПО РК «Карельский институт развития образования»</a:t>
            </a:r>
            <a:r>
              <a:rPr lang="ru-RU" sz="1600" b="0" dirty="0">
                <a:solidFill>
                  <a:schemeClr val="tx1"/>
                </a:solidFill>
                <a:effectLst/>
              </a:rPr>
              <a:t/>
            </a:r>
            <a:br>
              <a:rPr lang="ru-RU" sz="1600" b="0" dirty="0">
                <a:solidFill>
                  <a:schemeClr val="tx1"/>
                </a:solidFill>
                <a:effectLst/>
              </a:rPr>
            </a:b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576263" y="971550"/>
            <a:ext cx="9072562" cy="395288"/>
          </a:xfrm>
          <a:prstGeom prst="rect">
            <a:avLst/>
          </a:prstGeom>
          <a:effectLst/>
        </p:spPr>
        <p:txBody>
          <a:bodyPr lIns="100794" tIns="24835" rIns="100794" bIns="50397"/>
          <a:lstStyle>
            <a:lvl1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>
                <a:solidFill>
                  <a:schemeClr val="tx1"/>
                </a:solidFill>
                <a:latin typeface="Trebuchet MS" pitchFamily="34" charset="0"/>
              </a:defRPr>
            </a:lvl2pPr>
            <a:lvl3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>
                <a:solidFill>
                  <a:schemeClr val="tx1"/>
                </a:solidFill>
                <a:latin typeface="Trebuchet MS" pitchFamily="34" charset="0"/>
              </a:defRPr>
            </a:lvl3pPr>
            <a:lvl4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>
                <a:solidFill>
                  <a:schemeClr val="tx1"/>
                </a:solidFill>
                <a:latin typeface="Trebuchet MS" pitchFamily="34" charset="0"/>
              </a:defRPr>
            </a:lvl4pPr>
            <a:lvl5pPr marL="352425" indent="-352425" algn="r" defTabSz="10064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 sz="5100" b="1">
                <a:solidFill>
                  <a:schemeClr val="tx1"/>
                </a:solidFill>
                <a:latin typeface="Trebuchet MS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52780" indent="-352780" algn="ctr" defTabSz="1007943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anose="02040502050405020303" pitchFamily="18" charset="0"/>
              <a:buNone/>
              <a:tabLst>
                <a:tab pos="0" algn="l"/>
                <a:tab pos="447582" algn="l"/>
                <a:tab pos="896752" algn="l"/>
                <a:tab pos="1345920" algn="l"/>
                <a:tab pos="1795090" algn="l"/>
                <a:tab pos="2244260" algn="l"/>
                <a:tab pos="2693429" algn="l"/>
                <a:tab pos="3142598" algn="l"/>
                <a:tab pos="3591768" algn="l"/>
                <a:tab pos="4040937" algn="l"/>
                <a:tab pos="4490108" algn="l"/>
                <a:tab pos="4939276" algn="l"/>
                <a:tab pos="5388446" algn="l"/>
                <a:tab pos="5837614" algn="l"/>
                <a:tab pos="6286785" algn="l"/>
                <a:tab pos="6735952" algn="l"/>
                <a:tab pos="7185123" algn="l"/>
                <a:tab pos="7634292" algn="l"/>
                <a:tab pos="8083462" algn="l"/>
                <a:tab pos="8532630" algn="l"/>
                <a:tab pos="8981801" algn="l"/>
              </a:tabLst>
              <a:defRPr/>
            </a:pPr>
            <a:r>
              <a:rPr lang="ru-RU" altLang="ru-RU" sz="2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Точки роста качества подготовки обучающихся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15925" y="1835150"/>
            <a:ext cx="3290888" cy="576263"/>
          </a:xfrm>
          <a:prstGeom prst="roundRect">
            <a:avLst/>
          </a:prstGeom>
          <a:noFill/>
          <a:ln w="28575"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1325" y="2987675"/>
            <a:ext cx="3240088" cy="576263"/>
          </a:xfrm>
          <a:prstGeom prst="roundRect">
            <a:avLst/>
          </a:prstGeom>
          <a:noFill/>
          <a:ln w="28575"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1488" y="4205288"/>
            <a:ext cx="3240087" cy="582612"/>
          </a:xfrm>
          <a:prstGeom prst="roundRect">
            <a:avLst/>
          </a:prstGeom>
          <a:noFill/>
          <a:ln w="28575"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6725" y="5438775"/>
            <a:ext cx="3205163" cy="576263"/>
          </a:xfrm>
          <a:prstGeom prst="roundRect">
            <a:avLst/>
          </a:prstGeom>
          <a:noFill/>
          <a:ln w="28575"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ПОЛЕЗНО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6725" y="6475413"/>
            <a:ext cx="3167063" cy="576262"/>
          </a:xfrm>
          <a:prstGeom prst="roundRect">
            <a:avLst/>
          </a:prstGeom>
          <a:noFill/>
          <a:ln w="28575"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5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16350" y="1546225"/>
            <a:ext cx="5829300" cy="1116013"/>
          </a:xfrm>
          <a:prstGeom prst="roundRect">
            <a:avLst/>
          </a:prstGeom>
          <a:solidFill>
            <a:srgbClr val="CCECFF"/>
          </a:solidFill>
          <a:ln w="28575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продолжить поддержку инициатив участников образовательных отношений  по созданию современных деятельностных технологий, форм и методов обучения и воспитания, направленных на раскрытие  и развитие индивидуального, коллективного и общественного творческого потенциала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воспитанников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16350" y="2916238"/>
            <a:ext cx="5827713" cy="792162"/>
          </a:xfrm>
          <a:prstGeom prst="roundRect">
            <a:avLst/>
          </a:prstGeom>
          <a:solidFill>
            <a:srgbClr val="CCECFF"/>
          </a:solidFill>
          <a:ln w="28575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продолжить системную и последовательную деятельность по раскрытию и развитию потенциала воспитанников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соответствии с основными направлениями развития личности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9213" y="3935413"/>
            <a:ext cx="5827712" cy="852487"/>
          </a:xfrm>
          <a:prstGeom prst="roundRect">
            <a:avLst/>
          </a:prstGeom>
          <a:solidFill>
            <a:srgbClr val="CCECFF"/>
          </a:solidFill>
          <a:ln w="28575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распространять в профессиональном и родительском сообществах имеющийся ценный педагогический и коллективный опыт по развитию личности и формированию компетенций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90963" y="5003800"/>
            <a:ext cx="5829300" cy="1223963"/>
          </a:xfrm>
          <a:prstGeom prst="roundRect">
            <a:avLst/>
          </a:prstGeom>
          <a:solidFill>
            <a:srgbClr val="CCECFF"/>
          </a:solidFill>
          <a:ln w="28575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осуществлять систему мероприятий, направленных на развитие потенциала самоанализа и самооценки всех участников образовательных отношений  по проявляемому вкладу в развитие личности воспитанников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приобретению ими знаний, умений, навыков, формированию компетенций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892550" y="6443663"/>
            <a:ext cx="5827713" cy="895350"/>
          </a:xfrm>
          <a:prstGeom prst="roundRect">
            <a:avLst/>
          </a:prstGeom>
          <a:solidFill>
            <a:srgbClr val="CCECFF"/>
          </a:solidFill>
          <a:ln w="28575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1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продолжить поддержку воспитанников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оформлении   портфолио индивидуальных достижений по всем основным направлениям развития личности, приобретения знаний, умений и навыков, формирования компетенций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endParaRPr lang="ru-RU" sz="1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76263" y="2916238"/>
            <a:ext cx="8856662" cy="266382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500" dirty="0">
              <a:solidFill>
                <a:srgbClr val="00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7785" y="1259557"/>
            <a:ext cx="9505504" cy="61926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Изменения, произошедшие </a:t>
            </a:r>
          </a:p>
          <a:p>
            <a:pPr algn="ctr">
              <a:defRPr/>
            </a:pPr>
            <a:r>
              <a:rPr lang="ru-RU" sz="2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образовательной организации </a:t>
            </a:r>
          </a:p>
          <a:p>
            <a:pPr algn="ctr">
              <a:defRPr/>
            </a:pPr>
            <a:r>
              <a:rPr lang="ru-RU" sz="2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 время участия в независимой оценке качества </a:t>
            </a:r>
          </a:p>
          <a:p>
            <a:pPr algn="ctr">
              <a:defRPr/>
            </a:pPr>
            <a:r>
              <a:rPr lang="ru-RU" sz="2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подготовки </a:t>
            </a:r>
            <a:r>
              <a:rPr lang="ru-RU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воспитанников:</a:t>
            </a:r>
            <a:endParaRPr lang="ru-RU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совместный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вклад</a:t>
            </a:r>
            <a:endParaRPr lang="ru-RU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1.Акцентировали внимание на необходимость ведения дополнительных и парциальных программ с целью реализации познавательной и творческой активности воспитанников.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2.Обратили особое внимание и отметили важность реализации адаптированных программ для детей с инвалидностью и ограниченными возможностями здоровья с целью с использования потенциала индивидуализации и дифференциации  в обучении.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Пересмотрели подход к оформлению  портфолио индивидуальных достижений воспитанников по всем основным направлениям развития личности, приобретения знаний, умений и навыков, формирования компетенций.</a:t>
            </a:r>
          </a:p>
          <a:p>
            <a:pPr algn="just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Пришли к пониманию необходимости систематизации мониторингов и диагностик  в соответствии с предложенной методикой самоанализа и независимой оценки качества подготовки воспитанников.</a:t>
            </a:r>
          </a:p>
          <a:p>
            <a:pPr>
              <a:defRPr/>
            </a:pP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Прямоугольник 4"/>
          <p:cNvSpPr>
            <a:spLocks noChangeArrowheads="1"/>
          </p:cNvSpPr>
          <p:nvPr/>
        </p:nvSpPr>
        <p:spPr bwMode="auto">
          <a:xfrm>
            <a:off x="431800" y="466725"/>
            <a:ext cx="928846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Независимая оценка качества подготовки обучающихся</a:t>
            </a:r>
            <a:b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ГАУ ДПО РК «Карельский институт развития образования»</a:t>
            </a:r>
            <a:r>
              <a:rPr lang="ru-RU" altLang="ru-RU" dirty="0">
                <a:solidFill>
                  <a:schemeClr val="tx1"/>
                </a:solidFill>
              </a:rPr>
              <a:t/>
            </a:r>
            <a:br>
              <a:rPr lang="ru-RU" altLang="ru-RU" dirty="0">
                <a:solidFill>
                  <a:schemeClr val="tx1"/>
                </a:solidFill>
              </a:rPr>
            </a:br>
            <a:endParaRPr lang="ru-RU" altLang="ru-RU" dirty="0" smtClean="0">
              <a:solidFill>
                <a:schemeClr val="tx1"/>
              </a:solidFill>
            </a:endParaRPr>
          </a:p>
          <a:p>
            <a:pPr algn="ctr"/>
            <a:endParaRPr lang="ru-RU" altLang="ru-RU" dirty="0" smtClean="0"/>
          </a:p>
          <a:p>
            <a:pPr algn="ctr"/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76149ffdfb736386b396a23abfd56a1b228da9f"/>
</p:tagLst>
</file>

<file path=ppt/theme/theme1.xml><?xml version="1.0" encoding="utf-8"?>
<a:theme xmlns:a="http://schemas.openxmlformats.org/drawingml/2006/main" name="Воздушный 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1635</TotalTime>
  <Words>645</Words>
  <Application>Microsoft Office PowerPoint</Application>
  <PresentationFormat>Произвольный</PresentationFormat>
  <Paragraphs>107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Независимая оценка качества подготовки обучающихся ГАУ ДПО РК «Карельский институт развития образования» </vt:lpstr>
      <vt:lpstr>Независимая оценка качества подготовки обучающихся ГАУ ДПО РК «Карельский институт развития образования»  </vt:lpstr>
      <vt:lpstr>Независимая оценка качества подготовки обучающихся ГАУ ДПО РК «Карельский институт развития образования» </vt:lpstr>
      <vt:lpstr>Независимая оценка качества подготовки обучающихся ГАУ ДПО РК «Карельский институт развития образования» 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Независимая оценка качества оказания социальных услуг  в сфере социального обслуживания Республики Карелия</dc:title>
  <dc:creator>Татьяна</dc:creator>
  <cp:lastModifiedBy>Elena</cp:lastModifiedBy>
  <cp:revision>198</cp:revision>
  <cp:lastPrinted>2016-06-09T05:09:37Z</cp:lastPrinted>
  <dcterms:created xsi:type="dcterms:W3CDTF">2015-06-17T08:41:52Z</dcterms:created>
  <dcterms:modified xsi:type="dcterms:W3CDTF">2017-01-30T18:12:51Z</dcterms:modified>
</cp:coreProperties>
</file>